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266" r:id="rId3"/>
    <p:sldId id="267" r:id="rId4"/>
    <p:sldId id="282" r:id="rId5"/>
    <p:sldId id="289" r:id="rId6"/>
    <p:sldId id="268" r:id="rId7"/>
    <p:sldId id="280" r:id="rId8"/>
    <p:sldId id="281" r:id="rId9"/>
    <p:sldId id="283" r:id="rId10"/>
    <p:sldId id="284" r:id="rId11"/>
    <p:sldId id="285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7" r:id="rId33"/>
    <p:sldId id="288" r:id="rId34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4443" autoAdjust="0"/>
    <p:restoredTop sz="94660"/>
  </p:normalViewPr>
  <p:slideViewPr>
    <p:cSldViewPr>
      <p:cViewPr varScale="1">
        <p:scale>
          <a:sx n="72" d="100"/>
          <a:sy n="72" d="100"/>
        </p:scale>
        <p:origin x="-115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A51CD-2F7C-4EB7-ABFF-702E4BB96A46}" type="datetimeFigureOut">
              <a:rPr lang="es-AR" smtClean="0"/>
              <a:t>04/11/2011</a:t>
            </a:fld>
            <a:endParaRPr lang="es-AR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E11401-777C-4CFC-B0A7-C4C6B7783B69}" type="slidenum">
              <a:rPr lang="es-AR" smtClean="0"/>
              <a:t>‹Nº›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La presentación tiene que durar 20 minutos,</a:t>
            </a:r>
            <a:r>
              <a:rPr lang="es-AR" baseline="0" dirty="0" smtClean="0"/>
              <a:t> cronometrado. Así que vamos a tener que practicar. Nos tenemos que dividir que decir cada uno, yo preferiría no tener que empezar porque me da vergüenza </a:t>
            </a:r>
            <a:r>
              <a:rPr lang="es-AR" baseline="0" dirty="0" err="1" smtClean="0"/>
              <a:t>jajaja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11401-777C-4CFC-B0A7-C4C6B7783B69}" type="slidenum">
              <a:rPr lang="es-AR" smtClean="0"/>
              <a:t>1</a:t>
            </a:fld>
            <a:endParaRPr lang="es-A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Esto</a:t>
            </a:r>
            <a:r>
              <a:rPr lang="es-AR" baseline="0" dirty="0" smtClean="0"/>
              <a:t> intereso mucho. Explicarlo sencillo pero bien.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11401-777C-4CFC-B0A7-C4C6B7783B69}" type="slidenum">
              <a:rPr lang="es-AR" smtClean="0"/>
              <a:t>4</a:t>
            </a:fld>
            <a:endParaRPr lang="es-A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Acá se muestra los</a:t>
            </a:r>
            <a:r>
              <a:rPr lang="es-AR" baseline="0" dirty="0" smtClean="0"/>
              <a:t> videos de Mapa Interactivo de BS AS y de </a:t>
            </a:r>
            <a:r>
              <a:rPr lang="es-AR" baseline="0" dirty="0" err="1" smtClean="0"/>
              <a:t>Infomapa</a:t>
            </a:r>
            <a:r>
              <a:rPr lang="es-AR" baseline="0" dirty="0" smtClean="0"/>
              <a:t> o de lo que nos interesa mostrar! No van todas las </a:t>
            </a:r>
            <a:r>
              <a:rPr lang="es-AR" baseline="0" dirty="0" err="1" smtClean="0"/>
              <a:t>diapos</a:t>
            </a:r>
            <a:r>
              <a:rPr lang="es-AR" baseline="0" dirty="0" smtClean="0"/>
              <a:t>.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11401-777C-4CFC-B0A7-C4C6B7783B69}" type="slidenum">
              <a:rPr lang="es-AR" smtClean="0"/>
              <a:t>5</a:t>
            </a:fld>
            <a:endParaRPr lang="es-A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Acá hay que hacer como un breve ejemplo de cada uno. Por ejemplo: una</a:t>
            </a:r>
            <a:r>
              <a:rPr lang="es-AR" baseline="0" dirty="0" smtClean="0"/>
              <a:t> aplicación de agricultura sería ver cómo son los suelos </a:t>
            </a:r>
            <a:r>
              <a:rPr lang="es-AR" baseline="0" dirty="0" err="1" smtClean="0"/>
              <a:t>blablabal</a:t>
            </a:r>
            <a:r>
              <a:rPr lang="es-AR" baseline="0" dirty="0" smtClean="0"/>
              <a:t> dijo ejemplos sencillos pero entendibles a bajo nivel. Me parece que no hay que escribirlo solo contarlos. Hay que pensarlos obvio.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11401-777C-4CFC-B0A7-C4C6B7783B69}" type="slidenum">
              <a:rPr lang="es-AR" smtClean="0"/>
              <a:t>6</a:t>
            </a:fld>
            <a:endParaRPr lang="es-A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De acá en adelante</a:t>
            </a:r>
            <a:r>
              <a:rPr lang="es-AR" baseline="0" dirty="0" smtClean="0"/>
              <a:t> las oculte </a:t>
            </a:r>
            <a:r>
              <a:rPr lang="es-AR" baseline="0" dirty="0" err="1" smtClean="0"/>
              <a:t>pq</a:t>
            </a:r>
            <a:r>
              <a:rPr lang="es-AR" baseline="0" dirty="0" smtClean="0"/>
              <a:t> no las mostramos ya que aparece el video.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11401-777C-4CFC-B0A7-C4C6B7783B69}" type="slidenum">
              <a:rPr lang="es-AR" smtClean="0"/>
              <a:t>12</a:t>
            </a:fld>
            <a:endParaRPr lang="es-A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11401-777C-4CFC-B0A7-C4C6B7783B69}" type="slidenum">
              <a:rPr lang="es-AR" smtClean="0"/>
              <a:t>32</a:t>
            </a:fld>
            <a:endParaRPr lang="es-A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Triángulo rectángulo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grpSp>
        <p:nvGrpSpPr>
          <p:cNvPr id="2" name="1 Grupo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6 Forma libre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7 Forma libre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10 Forma libre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11 Conector recto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2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72C51A09-962E-41BF-A551-5E6061E87C25}" type="datetimeFigureOut">
              <a:rPr lang="es-AR" smtClean="0"/>
              <a:pPr/>
              <a:t>04/11/2011</a:t>
            </a:fld>
            <a:endParaRPr lang="es-AR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s-AR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75BB243-F755-4DF6-8A2E-18C9B4ED04E8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C51A09-962E-41BF-A551-5E6061E87C25}" type="datetimeFigureOut">
              <a:rPr lang="es-AR" smtClean="0"/>
              <a:pPr/>
              <a:t>04/11/2011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75BB243-F755-4DF6-8A2E-18C9B4ED04E8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C51A09-962E-41BF-A551-5E6061E87C25}" type="datetimeFigureOut">
              <a:rPr lang="es-AR" smtClean="0"/>
              <a:pPr/>
              <a:t>04/11/2011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75BB243-F755-4DF6-8A2E-18C9B4ED04E8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C51A09-962E-41BF-A551-5E6061E87C25}" type="datetimeFigureOut">
              <a:rPr lang="es-AR" smtClean="0"/>
              <a:pPr/>
              <a:t>04/11/2011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75BB243-F755-4DF6-8A2E-18C9B4ED04E8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C51A09-962E-41BF-A551-5E6061E87C25}" type="datetimeFigureOut">
              <a:rPr lang="es-AR" smtClean="0"/>
              <a:pPr/>
              <a:t>04/11/2011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75BB243-F755-4DF6-8A2E-18C9B4ED04E8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7" name="6 Cheurón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7 Cheurón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C51A09-962E-41BF-A551-5E6061E87C25}" type="datetimeFigureOut">
              <a:rPr lang="es-AR" smtClean="0"/>
              <a:pPr/>
              <a:t>04/11/2011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75BB243-F755-4DF6-8A2E-18C9B4ED04E8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C51A09-962E-41BF-A551-5E6061E87C25}" type="datetimeFigureOut">
              <a:rPr lang="es-AR" smtClean="0"/>
              <a:pPr/>
              <a:t>04/11/2011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75BB243-F755-4DF6-8A2E-18C9B4ED04E8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C51A09-962E-41BF-A551-5E6061E87C25}" type="datetimeFigureOut">
              <a:rPr lang="es-AR" smtClean="0"/>
              <a:pPr/>
              <a:t>04/11/2011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75BB243-F755-4DF6-8A2E-18C9B4ED04E8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6" name="5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C51A09-962E-41BF-A551-5E6061E87C25}" type="datetimeFigureOut">
              <a:rPr lang="es-AR" smtClean="0"/>
              <a:pPr/>
              <a:t>04/11/2011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75BB243-F755-4DF6-8A2E-18C9B4ED04E8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72C51A09-962E-41BF-A551-5E6061E87C25}" type="datetimeFigureOut">
              <a:rPr lang="es-AR" smtClean="0"/>
              <a:pPr/>
              <a:t>04/11/2011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75BB243-F755-4DF6-8A2E-18C9B4ED04E8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2C51A09-962E-41BF-A551-5E6061E87C25}" type="datetimeFigureOut">
              <a:rPr lang="es-AR" smtClean="0"/>
              <a:pPr/>
              <a:t>04/11/2011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75BB243-F755-4DF6-8A2E-18C9B4ED04E8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8" name="7 Forma libre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8 Forma libre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9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10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11 Cheurón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12 Cheurón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Forma libre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11 Forma libre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13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14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8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0" name="29 Marcador de texto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72C51A09-962E-41BF-A551-5E6061E87C25}" type="datetimeFigureOut">
              <a:rPr lang="es-AR" smtClean="0"/>
              <a:pPr/>
              <a:t>04/11/2011</a:t>
            </a:fld>
            <a:endParaRPr lang="es-AR"/>
          </a:p>
        </p:txBody>
      </p:sp>
      <p:sp>
        <p:nvSpPr>
          <p:cNvPr id="22" name="21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s-AR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75BB243-F755-4DF6-8A2E-18C9B4ED04E8}" type="slidenum">
              <a:rPr lang="es-AR" smtClean="0"/>
              <a:pPr/>
              <a:t>‹Nº›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jpeg"/><Relationship Id="rId17" Type="http://schemas.openxmlformats.org/officeDocument/2006/relationships/image" Target="../media/image44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11" Type="http://schemas.openxmlformats.org/officeDocument/2006/relationships/image" Target="../media/image38.jpeg"/><Relationship Id="rId5" Type="http://schemas.openxmlformats.org/officeDocument/2006/relationships/image" Target="../media/image32.jpeg"/><Relationship Id="rId15" Type="http://schemas.openxmlformats.org/officeDocument/2006/relationships/image" Target="../media/image42.png"/><Relationship Id="rId10" Type="http://schemas.openxmlformats.org/officeDocument/2006/relationships/image" Target="../media/image37.jpe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42844" y="928670"/>
            <a:ext cx="8315356" cy="1829761"/>
          </a:xfrm>
        </p:spPr>
        <p:txBody>
          <a:bodyPr>
            <a:normAutofit/>
          </a:bodyPr>
          <a:lstStyle/>
          <a:p>
            <a:r>
              <a:rPr lang="es-AR" sz="5400" dirty="0" smtClean="0"/>
              <a:t>Sistema de Información Geográfica (S.I.G.)</a:t>
            </a:r>
            <a:endParaRPr lang="es-AR" sz="5400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pPr algn="l"/>
            <a:r>
              <a:rPr lang="es-AR" dirty="0" smtClean="0"/>
              <a:t>					</a:t>
            </a:r>
            <a:r>
              <a:rPr lang="es-AR" dirty="0" err="1" smtClean="0"/>
              <a:t>Magalí</a:t>
            </a:r>
            <a:r>
              <a:rPr lang="es-AR" dirty="0" smtClean="0"/>
              <a:t> </a:t>
            </a:r>
            <a:r>
              <a:rPr lang="es-AR" dirty="0" err="1" smtClean="0"/>
              <a:t>Miniello</a:t>
            </a:r>
            <a:endParaRPr lang="es-AR" dirty="0" smtClean="0"/>
          </a:p>
          <a:p>
            <a:pPr algn="l"/>
            <a:r>
              <a:rPr lang="es-AR" dirty="0" smtClean="0"/>
              <a:t>					Nicolás Pons</a:t>
            </a:r>
          </a:p>
          <a:p>
            <a:pPr algn="l"/>
            <a:r>
              <a:rPr lang="es-AR" dirty="0" smtClean="0"/>
              <a:t>					María Belén Romero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43956" cy="1143000"/>
          </a:xfrm>
        </p:spPr>
        <p:txBody>
          <a:bodyPr>
            <a:normAutofit fontScale="90000"/>
          </a:bodyPr>
          <a:lstStyle/>
          <a:p>
            <a:r>
              <a:rPr lang="es-AR" dirty="0" smtClean="0"/>
              <a:t>Evaluación forestal (Serie de tiempo)</a:t>
            </a:r>
            <a:endParaRPr lang="es-AR" dirty="0"/>
          </a:p>
        </p:txBody>
      </p:sp>
      <p:graphicFrame>
        <p:nvGraphicFramePr>
          <p:cNvPr id="4" name="3 Tabla"/>
          <p:cNvGraphicFramePr>
            <a:graphicFrameLocks noGrp="1"/>
          </p:cNvGraphicFramePr>
          <p:nvPr/>
        </p:nvGraphicFramePr>
        <p:xfrm>
          <a:off x="1173477" y="1539240"/>
          <a:ext cx="6898985" cy="4093860"/>
        </p:xfrm>
        <a:graphic>
          <a:graphicData uri="http://schemas.openxmlformats.org/drawingml/2006/table">
            <a:tbl>
              <a:tblPr/>
              <a:tblGrid>
                <a:gridCol w="4186299"/>
                <a:gridCol w="598886"/>
                <a:gridCol w="663789"/>
                <a:gridCol w="769258"/>
                <a:gridCol w="680753"/>
              </a:tblGrid>
              <a:tr h="5295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b="1">
                          <a:latin typeface="Times New Roman"/>
                          <a:ea typeface="Times New Roman"/>
                          <a:cs typeface="Times New Roman"/>
                        </a:rPr>
                        <a:t>Clase de cobertura (1970) subcuenca 25be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b="1">
                          <a:latin typeface="Times New Roman"/>
                          <a:ea typeface="Times New Roman"/>
                          <a:cs typeface="Times New Roman"/>
                        </a:rPr>
                        <a:t>2000-01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b="1">
                          <a:latin typeface="Times New Roman"/>
                          <a:ea typeface="Times New Roman"/>
                          <a:cs typeface="Times New Roman"/>
                        </a:rPr>
                        <a:t>% Desnudo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b="1">
                          <a:latin typeface="Times New Roman"/>
                          <a:ea typeface="Times New Roman"/>
                          <a:cs typeface="Times New Roman"/>
                        </a:rPr>
                        <a:t>2000-01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b="1">
                          <a:latin typeface="Times New Roman"/>
                          <a:ea typeface="Times New Roman"/>
                          <a:cs typeface="Times New Roman"/>
                        </a:rPr>
                        <a:t>% Abierto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b="1">
                          <a:latin typeface="Times New Roman"/>
                          <a:ea typeface="Times New Roman"/>
                          <a:cs typeface="Times New Roman"/>
                        </a:rPr>
                        <a:t>2000-01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b="1">
                          <a:latin typeface="Times New Roman"/>
                          <a:ea typeface="Times New Roman"/>
                          <a:cs typeface="Times New Roman"/>
                        </a:rPr>
                        <a:t>% Semiabierto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b="1">
                          <a:latin typeface="Times New Roman"/>
                          <a:ea typeface="Times New Roman"/>
                          <a:cs typeface="Times New Roman"/>
                        </a:rPr>
                        <a:t>2000-01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b="1">
                          <a:latin typeface="Times New Roman"/>
                          <a:ea typeface="Times New Roman"/>
                          <a:cs typeface="Times New Roman"/>
                        </a:rPr>
                        <a:t>% 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800" b="1">
                          <a:latin typeface="Times New Roman"/>
                          <a:ea typeface="Times New Roman"/>
                          <a:cs typeface="Times New Roman"/>
                        </a:rPr>
                        <a:t>Denso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6479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MX" sz="800"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Bosque de encino-pino con vegetación secundaria arbustiva y erosión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10.31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endParaRPr lang="es-MX" sz="800"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25.57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endParaRPr lang="es-MX" sz="800"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34.82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endParaRPr lang="es-MX" sz="800"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29.30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323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Bosque de encino-pino y erosión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 11.91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25.78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35.99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26.33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23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Bosque de encino con vegetación secundaria arbustiva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 8.32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26.72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41.59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23.37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23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Bosque de encino con vegetación secundaria arbustiva y erosión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 12.63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26.06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27.87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33.43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23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Bosque de pino-encino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 10.39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18.48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35.66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35.47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23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Bosque de pino-encino con vegetación secundaria arbórea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 12.06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29.99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33.94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24.01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23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Bosque de pino-encino con vegetación secundaria arbustiva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 7.01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23.70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37.82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31.47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23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Bosque de pino y erosión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 10.51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25.61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28.36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35.52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23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Chaparral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8.98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18.26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34.96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37.80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23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Chaparral con vegetación secundaria arbustiva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16.04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30.52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30.09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23.35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23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Matorral espinoso tamaulipeco con vegetación secundaria arbustiva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15.61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32.05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33.04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19.30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23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Matorral espinoso tamaulipeco con vegetación secundaria y erosión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13.83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33.07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33.55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19.54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23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Matorral submontano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12.69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31.14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37.25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18.92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23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Matorral submontano con matorral subinerme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3.93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30.22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44.06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21.79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23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Matorral subnmontano con matorral subinerme y erosión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9.59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31.25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40.07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19.09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23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Matorral submontano con vegetación secundaria arbustiva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13.58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29.80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35.04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21.58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809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Matorral submontano con vegetación secundaria arbustiva y erosión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0.75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25.67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45.04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28.55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23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Mezquital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12.82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36.19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33.58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17.41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23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Mezquital con vegetación secundaria arbustiva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1.39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35.08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42.07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21.46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23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Mezquital con vegetación secundaria arbustivay erosión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6.89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35.16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37.33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20.62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23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Mezquital y erosión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17.48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28.15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30.44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23.92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23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Bosque de encino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6.98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25.94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38.23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28.85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23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Bosque de encino-pino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9.26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26.06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37.79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26.88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23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Selva baja espinosa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0.99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43.76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39.91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15.33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23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Selva baja espinosa con vegetación secundaria arbustiva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1.94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34.46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39.49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24.11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23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Bosque de encino-pino con vegetación secundaria arbórea y erosión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8.33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23.18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>
                          <a:latin typeface="Times New Roman"/>
                          <a:ea typeface="Times New Roman"/>
                          <a:cs typeface="Times New Roman"/>
                        </a:rPr>
                        <a:t>35.02</a:t>
                      </a:r>
                      <a:endParaRPr lang="es-AR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MX" sz="800" dirty="0">
                          <a:latin typeface="Times New Roman"/>
                          <a:ea typeface="Times New Roman"/>
                          <a:cs typeface="Times New Roman"/>
                        </a:rPr>
                        <a:t>33.48</a:t>
                      </a:r>
                      <a:endParaRPr lang="es-AR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4 Rectángulo"/>
          <p:cNvSpPr/>
          <p:nvPr/>
        </p:nvSpPr>
        <p:spPr>
          <a:xfrm>
            <a:off x="1285852" y="5715016"/>
            <a:ext cx="6786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b="1" dirty="0" smtClean="0"/>
              <a:t>Porcentajes de cobertura de vegetación en los años 2000-2001 respecto a los rodales de vegetación de los años setenta.</a:t>
            </a:r>
            <a:endParaRPr lang="es-AR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0" y="285728"/>
            <a:ext cx="9358378" cy="1143000"/>
          </a:xfrm>
        </p:spPr>
        <p:txBody>
          <a:bodyPr>
            <a:normAutofit fontScale="90000"/>
          </a:bodyPr>
          <a:lstStyle/>
          <a:p>
            <a:r>
              <a:rPr lang="es-AR" dirty="0" smtClean="0"/>
              <a:t>Datos </a:t>
            </a:r>
            <a:r>
              <a:rPr lang="es-AR" dirty="0" err="1" smtClean="0"/>
              <a:t>Geoespaciales</a:t>
            </a:r>
            <a:r>
              <a:rPr lang="es-AR" dirty="0" smtClean="0"/>
              <a:t>(Redes neuronales)</a:t>
            </a:r>
            <a:endParaRPr lang="es-AR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857364"/>
            <a:ext cx="1785950" cy="1362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8992" y="1785926"/>
            <a:ext cx="5534025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5852" y="4000504"/>
            <a:ext cx="6753225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MapaBsAs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4282" y="1214422"/>
            <a:ext cx="8786999" cy="4568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Mapa Interactivo de </a:t>
            </a:r>
            <a:r>
              <a:rPr lang="es-AR" dirty="0" err="1" smtClean="0"/>
              <a:t>Bs.As</a:t>
            </a:r>
            <a:r>
              <a:rPr lang="es-AR" dirty="0" smtClean="0"/>
              <a:t>.</a:t>
            </a:r>
            <a:endParaRPr lang="es-AR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es-AR" sz="2800" dirty="0" smtClean="0"/>
          </a:p>
          <a:p>
            <a:pPr lvl="0"/>
            <a:r>
              <a:rPr lang="es-AR" sz="2800" dirty="0" err="1" smtClean="0"/>
              <a:t>Click</a:t>
            </a:r>
            <a:r>
              <a:rPr lang="es-AR" sz="2800" dirty="0" smtClean="0"/>
              <a:t> en una calle</a:t>
            </a:r>
          </a:p>
          <a:p>
            <a:pPr lvl="1"/>
            <a:r>
              <a:rPr lang="es-AR" sz="2400" dirty="0" smtClean="0"/>
              <a:t>Colectivos que pasan</a:t>
            </a:r>
          </a:p>
          <a:p>
            <a:pPr lvl="1"/>
            <a:r>
              <a:rPr lang="es-AR" sz="2400" dirty="0" smtClean="0"/>
              <a:t>Transportes que me acercan</a:t>
            </a:r>
          </a:p>
          <a:p>
            <a:pPr lvl="1"/>
            <a:r>
              <a:rPr lang="es-AR" sz="2400" dirty="0" smtClean="0"/>
              <a:t>Lugares de Interés</a:t>
            </a:r>
          </a:p>
          <a:p>
            <a:pPr lvl="1"/>
            <a:r>
              <a:rPr lang="es-AR" sz="2400" dirty="0" smtClean="0"/>
              <a:t>Alturas de calles (sólo en esquinas)</a:t>
            </a:r>
          </a:p>
          <a:p>
            <a:pPr>
              <a:buNone/>
            </a:pPr>
            <a:endParaRPr lang="es-AR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500" dirty="0" smtClean="0"/>
              <a:t>Funcionalidades</a:t>
            </a:r>
            <a:endParaRPr lang="es-AR" sz="35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ClickCalle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43" y="1481138"/>
            <a:ext cx="7467513" cy="4525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500" dirty="0" smtClean="0"/>
              <a:t>Información de calles</a:t>
            </a:r>
            <a:endParaRPr lang="es-AR" sz="35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lvl="0"/>
            <a:r>
              <a:rPr lang="es-AR" sz="2800" dirty="0" err="1" smtClean="0"/>
              <a:t>Click</a:t>
            </a:r>
            <a:r>
              <a:rPr lang="es-AR" sz="2800" dirty="0" smtClean="0"/>
              <a:t> en un inmueble</a:t>
            </a:r>
          </a:p>
          <a:p>
            <a:pPr lvl="1"/>
            <a:r>
              <a:rPr lang="es-AR" sz="2400" dirty="0" smtClean="0"/>
              <a:t>Cómo llegar desde aquí </a:t>
            </a:r>
          </a:p>
          <a:p>
            <a:pPr lvl="1"/>
            <a:r>
              <a:rPr lang="es-AR" sz="2400" dirty="0" smtClean="0"/>
              <a:t>Cómo llegar hasta aquí</a:t>
            </a:r>
          </a:p>
          <a:p>
            <a:pPr lvl="1"/>
            <a:r>
              <a:rPr lang="es-AR" sz="2400" dirty="0" smtClean="0"/>
              <a:t>Ver fotos y datos de la parcela</a:t>
            </a:r>
          </a:p>
          <a:p>
            <a:pPr lvl="2"/>
            <a:r>
              <a:rPr lang="es-AR" sz="2400" dirty="0" smtClean="0"/>
              <a:t>Barrio</a:t>
            </a:r>
          </a:p>
          <a:p>
            <a:pPr lvl="2"/>
            <a:r>
              <a:rPr lang="es-AR" sz="2400" dirty="0" smtClean="0"/>
              <a:t>Comuna</a:t>
            </a:r>
          </a:p>
          <a:p>
            <a:pPr lvl="2"/>
            <a:r>
              <a:rPr lang="es-AR" sz="2400" dirty="0" smtClean="0"/>
              <a:t>Zona</a:t>
            </a:r>
          </a:p>
          <a:p>
            <a:pPr lvl="2"/>
            <a:r>
              <a:rPr lang="es-AR" sz="2400" dirty="0" smtClean="0"/>
              <a:t>Manzana</a:t>
            </a:r>
          </a:p>
          <a:p>
            <a:pPr lvl="2"/>
            <a:r>
              <a:rPr lang="es-AR" sz="2400" dirty="0" smtClean="0"/>
              <a:t>Parcela</a:t>
            </a:r>
          </a:p>
          <a:p>
            <a:pPr lvl="2"/>
            <a:r>
              <a:rPr lang="es-AR" sz="2400" dirty="0" smtClean="0"/>
              <a:t>Superficie total</a:t>
            </a:r>
          </a:p>
          <a:p>
            <a:pPr lvl="2"/>
            <a:r>
              <a:rPr lang="es-AR" sz="2400" dirty="0" smtClean="0"/>
              <a:t>Frente y Fondo</a:t>
            </a:r>
          </a:p>
          <a:p>
            <a:pPr lvl="2"/>
            <a:r>
              <a:rPr lang="es-AR" sz="2400" dirty="0" smtClean="0"/>
              <a:t>División en propiedad horizontal (si - no)</a:t>
            </a:r>
          </a:p>
          <a:p>
            <a:pPr lvl="2"/>
            <a:r>
              <a:rPr lang="es-AR" sz="2400" dirty="0" err="1" smtClean="0"/>
              <a:t>Cant</a:t>
            </a:r>
            <a:r>
              <a:rPr lang="es-AR" sz="2400" dirty="0" smtClean="0"/>
              <a:t>. pisos sobre rasante</a:t>
            </a:r>
          </a:p>
          <a:p>
            <a:pPr lvl="2"/>
            <a:r>
              <a:rPr lang="es-AR" sz="2400" dirty="0" err="1" smtClean="0"/>
              <a:t>Cant</a:t>
            </a:r>
            <a:r>
              <a:rPr lang="es-AR" sz="2400" dirty="0" smtClean="0"/>
              <a:t>. pisos bajo rasante</a:t>
            </a:r>
          </a:p>
          <a:p>
            <a:pPr lvl="2"/>
            <a:r>
              <a:rPr lang="es-AR" sz="2400" dirty="0" err="1" smtClean="0"/>
              <a:t>Cant</a:t>
            </a:r>
            <a:r>
              <a:rPr lang="es-AR" sz="2400" dirty="0" smtClean="0"/>
              <a:t>. de unidades: </a:t>
            </a:r>
          </a:p>
          <a:p>
            <a:pPr lvl="2"/>
            <a:r>
              <a:rPr lang="es-AR" sz="2400" dirty="0" smtClean="0"/>
              <a:t>VUC (Valor Unitario de Calle)</a:t>
            </a:r>
          </a:p>
          <a:p>
            <a:pPr lvl="2"/>
            <a:r>
              <a:rPr lang="es-AR" sz="2400" dirty="0" smtClean="0"/>
              <a:t>Seccional policial</a:t>
            </a:r>
          </a:p>
          <a:p>
            <a:pPr lvl="2"/>
            <a:r>
              <a:rPr lang="es-AR" sz="2400" dirty="0" smtClean="0"/>
              <a:t>Área hospitalaria</a:t>
            </a:r>
          </a:p>
          <a:p>
            <a:pPr lvl="2"/>
            <a:r>
              <a:rPr lang="es-AR" sz="2400" dirty="0" smtClean="0"/>
              <a:t>Área de defensoría de niños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500" dirty="0" smtClean="0"/>
              <a:t>Funcionalidades</a:t>
            </a:r>
            <a:endParaRPr lang="es-AR" sz="3500" dirty="0"/>
          </a:p>
        </p:txBody>
      </p:sp>
      <p:pic>
        <p:nvPicPr>
          <p:cNvPr id="7" name="6 Imagen" descr="desd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68" y="1643050"/>
            <a:ext cx="190500" cy="190500"/>
          </a:xfrm>
          <a:prstGeom prst="rect">
            <a:avLst/>
          </a:prstGeom>
        </p:spPr>
      </p:pic>
      <p:pic>
        <p:nvPicPr>
          <p:cNvPr id="8" name="7 Imagen" descr="hast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306" y="1885939"/>
            <a:ext cx="142876" cy="25717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lugar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4050" y="2239169"/>
            <a:ext cx="52959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500" dirty="0" smtClean="0"/>
              <a:t>Datos de la parcela</a:t>
            </a:r>
            <a:endParaRPr lang="es-AR" sz="35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Urbanismo </a:t>
            </a:r>
          </a:p>
          <a:p>
            <a:r>
              <a:rPr lang="es-AR" dirty="0" smtClean="0"/>
              <a:t>Servicios</a:t>
            </a:r>
          </a:p>
          <a:p>
            <a:r>
              <a:rPr lang="es-AR" dirty="0" smtClean="0"/>
              <a:t>Salud</a:t>
            </a:r>
          </a:p>
          <a:p>
            <a:r>
              <a:rPr lang="es-AR" dirty="0" smtClean="0"/>
              <a:t>Educación</a:t>
            </a:r>
          </a:p>
          <a:p>
            <a:r>
              <a:rPr lang="es-AR" dirty="0" smtClean="0"/>
              <a:t>Cultura y esparcimiento</a:t>
            </a:r>
          </a:p>
          <a:p>
            <a:r>
              <a:rPr lang="es-AR" dirty="0" smtClean="0"/>
              <a:t>Información turística</a:t>
            </a:r>
          </a:p>
          <a:p>
            <a:r>
              <a:rPr lang="es-AR" dirty="0" smtClean="0"/>
              <a:t>Medio ambiente</a:t>
            </a:r>
            <a:endParaRPr lang="es-AR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500" dirty="0" smtClean="0"/>
              <a:t>Mapas temáticos</a:t>
            </a:r>
            <a:endParaRPr lang="es-AR" sz="35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43504" y="1428736"/>
            <a:ext cx="447675" cy="400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95961" y="1428736"/>
            <a:ext cx="447675" cy="400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67465" y="1428736"/>
            <a:ext cx="447675" cy="400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5" name="14 Imagen" descr="Policia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43504" y="1857364"/>
            <a:ext cx="428628" cy="4286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6" name="15 Imagen" descr="bombero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88026" y="1830382"/>
            <a:ext cx="527048" cy="5270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143504" y="2285992"/>
            <a:ext cx="457200" cy="457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391292" y="1857364"/>
            <a:ext cx="466724" cy="4667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143504" y="2786058"/>
            <a:ext cx="476250" cy="476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1" name="20 Imagen" descr="embajada1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00958" y="1928802"/>
            <a:ext cx="428628" cy="4286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2" name="21 Imagen" descr="embajada2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0892" y="1928802"/>
            <a:ext cx="428628" cy="4286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3" name="22 Imagen" descr="embajada3.jp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1024" y="1928802"/>
            <a:ext cx="428628" cy="4286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5819788" y="3286124"/>
            <a:ext cx="538162" cy="5381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000892" y="3500438"/>
            <a:ext cx="285752" cy="2857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6572264" y="3500438"/>
            <a:ext cx="304800" cy="304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6786578" y="3143248"/>
            <a:ext cx="333374" cy="3333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7500961" y="3357562"/>
            <a:ext cx="428625" cy="428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5172497" y="3786190"/>
            <a:ext cx="542511" cy="3921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5214942" y="3286124"/>
            <a:ext cx="446548" cy="5191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5191132" y="4262446"/>
            <a:ext cx="381000" cy="381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CodPlanUrbano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12463"/>
            <a:ext cx="8229600" cy="4063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500" dirty="0" smtClean="0"/>
              <a:t>Código de Planeamiento Urbano</a:t>
            </a:r>
            <a:endParaRPr lang="es-AR" sz="35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CargaDescarga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37214"/>
            <a:ext cx="8229600" cy="4013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500" dirty="0" smtClean="0"/>
              <a:t>Zonas de carga y descarga</a:t>
            </a:r>
            <a:endParaRPr lang="es-AR" sz="3500" dirty="0"/>
          </a:p>
        </p:txBody>
      </p:sp>
      <p:sp>
        <p:nvSpPr>
          <p:cNvPr id="5" name="4 CuadroTexto"/>
          <p:cNvSpPr txBox="1"/>
          <p:nvPr/>
        </p:nvSpPr>
        <p:spPr>
          <a:xfrm>
            <a:off x="3857620" y="3643314"/>
            <a:ext cx="50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 smtClean="0">
                <a:latin typeface="Arial Black" pitchFamily="34" charset="0"/>
              </a:rPr>
              <a:t>3</a:t>
            </a:r>
            <a:endParaRPr lang="es-AR" sz="2400" dirty="0">
              <a:latin typeface="Arial Black" pitchFamily="34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4857752" y="3643314"/>
            <a:ext cx="50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 smtClean="0">
                <a:latin typeface="Arial Black" pitchFamily="34" charset="0"/>
              </a:rPr>
              <a:t>2</a:t>
            </a:r>
            <a:endParaRPr lang="es-AR" sz="2400" dirty="0">
              <a:latin typeface="Arial Black" pitchFamily="34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6072198" y="3786190"/>
            <a:ext cx="50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 smtClean="0">
                <a:latin typeface="Arial Black" pitchFamily="34" charset="0"/>
              </a:rPr>
              <a:t>1</a:t>
            </a:r>
            <a:endParaRPr lang="es-AR" sz="2400" dirty="0">
              <a:latin typeface="Arial Black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¿Qué es S.I.G. ?</a:t>
            </a:r>
            <a:endParaRPr lang="es-AR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7158" y="2143116"/>
            <a:ext cx="1928826" cy="1740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72330" y="2285992"/>
            <a:ext cx="1493781" cy="1557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7554" y="1357298"/>
            <a:ext cx="2048490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8 Imagen" descr="gerent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8926" y="3857628"/>
            <a:ext cx="3031727" cy="3031727"/>
          </a:xfrm>
          <a:prstGeom prst="rect">
            <a:avLst/>
          </a:prstGeom>
        </p:spPr>
      </p:pic>
      <p:cxnSp>
        <p:nvCxnSpPr>
          <p:cNvPr id="11" name="10 Conector recto de flecha"/>
          <p:cNvCxnSpPr/>
          <p:nvPr/>
        </p:nvCxnSpPr>
        <p:spPr>
          <a:xfrm>
            <a:off x="1785918" y="3643314"/>
            <a:ext cx="1000132" cy="642942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2 Conector recto de flecha"/>
          <p:cNvCxnSpPr/>
          <p:nvPr/>
        </p:nvCxnSpPr>
        <p:spPr>
          <a:xfrm rot="5400000">
            <a:off x="3857620" y="3643314"/>
            <a:ext cx="714380" cy="1588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 de flecha"/>
          <p:cNvCxnSpPr/>
          <p:nvPr/>
        </p:nvCxnSpPr>
        <p:spPr>
          <a:xfrm rot="10800000" flipV="1">
            <a:off x="5857884" y="3571876"/>
            <a:ext cx="1428760" cy="928694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5 CuadroTexto"/>
          <p:cNvSpPr txBox="1"/>
          <p:nvPr/>
        </p:nvSpPr>
        <p:spPr>
          <a:xfrm>
            <a:off x="714348" y="1916660"/>
            <a:ext cx="164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Hardware</a:t>
            </a:r>
            <a:endParaRPr lang="es-AR" dirty="0"/>
          </a:p>
        </p:txBody>
      </p:sp>
      <p:sp>
        <p:nvSpPr>
          <p:cNvPr id="17" name="16 CuadroTexto"/>
          <p:cNvSpPr txBox="1"/>
          <p:nvPr/>
        </p:nvSpPr>
        <p:spPr>
          <a:xfrm>
            <a:off x="7500926" y="1928802"/>
            <a:ext cx="121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Software</a:t>
            </a:r>
            <a:endParaRPr lang="es-AR" dirty="0"/>
          </a:p>
        </p:txBody>
      </p:sp>
      <p:sp>
        <p:nvSpPr>
          <p:cNvPr id="18" name="17 CuadroTexto"/>
          <p:cNvSpPr txBox="1"/>
          <p:nvPr/>
        </p:nvSpPr>
        <p:spPr>
          <a:xfrm>
            <a:off x="5214942" y="1500174"/>
            <a:ext cx="1643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Datos </a:t>
            </a:r>
          </a:p>
          <a:p>
            <a:r>
              <a:rPr lang="es-AR" dirty="0" smtClean="0"/>
              <a:t>Geográficos</a:t>
            </a:r>
            <a:endParaRPr lang="es-AR" dirty="0"/>
          </a:p>
        </p:txBody>
      </p:sp>
      <p:sp>
        <p:nvSpPr>
          <p:cNvPr id="14" name="13 CuadroTexto"/>
          <p:cNvSpPr txBox="1"/>
          <p:nvPr/>
        </p:nvSpPr>
        <p:spPr>
          <a:xfrm>
            <a:off x="2928926" y="5640189"/>
            <a:ext cx="1571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smtClean="0"/>
              <a:t>Toma de decisiones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Accesibilidad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596" y="1000108"/>
            <a:ext cx="8229600" cy="4112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/>
          <a:lstStyle/>
          <a:p>
            <a:r>
              <a:rPr lang="es-AR" sz="3500" dirty="0" smtClean="0"/>
              <a:t>Accesibilidad</a:t>
            </a:r>
            <a:endParaRPr lang="es-AR" sz="35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5429264"/>
            <a:ext cx="285752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00298" y="5429264"/>
            <a:ext cx="285752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86314" y="5429264"/>
            <a:ext cx="285752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86578" y="5429264"/>
            <a:ext cx="285752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11 CuadroTexto"/>
          <p:cNvSpPr txBox="1"/>
          <p:nvPr/>
        </p:nvSpPr>
        <p:spPr>
          <a:xfrm>
            <a:off x="857224" y="5429264"/>
            <a:ext cx="1143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00" dirty="0" smtClean="0"/>
              <a:t>Rampas</a:t>
            </a:r>
            <a:endParaRPr lang="es-AR" sz="1600" dirty="0"/>
          </a:p>
        </p:txBody>
      </p:sp>
      <p:sp>
        <p:nvSpPr>
          <p:cNvPr id="13" name="12 CuadroTexto"/>
          <p:cNvSpPr txBox="1"/>
          <p:nvPr/>
        </p:nvSpPr>
        <p:spPr>
          <a:xfrm>
            <a:off x="2857488" y="5429264"/>
            <a:ext cx="1571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00" dirty="0" smtClean="0"/>
              <a:t>Edif. Públicos</a:t>
            </a:r>
            <a:endParaRPr lang="es-AR" sz="1600" dirty="0"/>
          </a:p>
        </p:txBody>
      </p:sp>
      <p:sp>
        <p:nvSpPr>
          <p:cNvPr id="14" name="13 CuadroTexto"/>
          <p:cNvSpPr txBox="1"/>
          <p:nvPr/>
        </p:nvSpPr>
        <p:spPr>
          <a:xfrm>
            <a:off x="5143504" y="5429264"/>
            <a:ext cx="1143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00" dirty="0" smtClean="0"/>
              <a:t>Subtes</a:t>
            </a:r>
            <a:endParaRPr lang="es-AR" sz="16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7143768" y="5429264"/>
            <a:ext cx="1143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00" dirty="0" smtClean="0"/>
              <a:t>Turismo</a:t>
            </a:r>
            <a:endParaRPr lang="es-AR"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InfomapaGuia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6619" y="1481138"/>
            <a:ext cx="6730761" cy="4525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 smtClean="0"/>
              <a:t>InfoMapa</a:t>
            </a:r>
            <a:r>
              <a:rPr lang="es-AR" dirty="0" smtClean="0"/>
              <a:t> – Rosario Guía</a:t>
            </a:r>
            <a:endParaRPr lang="es-AR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InfomapaUrbana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7487" y="1481138"/>
            <a:ext cx="6749026" cy="4525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 smtClean="0"/>
              <a:t>InfoMapa</a:t>
            </a:r>
            <a:r>
              <a:rPr lang="es-AR" dirty="0" smtClean="0"/>
              <a:t> – Rosario Urbana</a:t>
            </a:r>
            <a:endParaRPr lang="es-AR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InfomapaGuiaFacultad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7112" y="1481138"/>
            <a:ext cx="6649776" cy="4525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3500" dirty="0" smtClean="0"/>
              <a:t>Direcciones</a:t>
            </a:r>
            <a:r>
              <a:rPr lang="es-AR" dirty="0" smtClean="0"/>
              <a:t> e Intersecciones</a:t>
            </a:r>
            <a:endParaRPr lang="es-AR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InfomapaGuiaFacultadSat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8720" y="1481138"/>
            <a:ext cx="6646560" cy="4525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285720" y="274638"/>
            <a:ext cx="8643998" cy="1143000"/>
          </a:xfrm>
        </p:spPr>
        <p:txBody>
          <a:bodyPr>
            <a:noAutofit/>
          </a:bodyPr>
          <a:lstStyle/>
          <a:p>
            <a:r>
              <a:rPr lang="es-AR" sz="2700" dirty="0" smtClean="0"/>
              <a:t>Direcciones e Intersecciones (Vista Satelital 2011)</a:t>
            </a:r>
            <a:endParaRPr lang="es-AR" sz="27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InfomapaGuiaBares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2209" y="1481138"/>
            <a:ext cx="6399581" cy="4525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500" dirty="0" smtClean="0"/>
              <a:t>Bares y Pizzerías</a:t>
            </a:r>
            <a:endParaRPr lang="es-AR" sz="35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InfomapaGuiaWiFi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619" y="1481138"/>
            <a:ext cx="6866762" cy="4525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500" dirty="0" smtClean="0"/>
              <a:t>Zona </a:t>
            </a:r>
            <a:r>
              <a:rPr lang="es-AR" sz="3500" dirty="0" err="1" smtClean="0"/>
              <a:t>WiFi</a:t>
            </a:r>
            <a:endParaRPr lang="es-AR" sz="35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InfomapaGuiaComoLlego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5438" y="1481138"/>
            <a:ext cx="6253124" cy="4525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500" dirty="0" smtClean="0"/>
              <a:t>Cómo Llego?</a:t>
            </a:r>
            <a:endParaRPr lang="es-AR" sz="35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InfomapaGuiaCuandoLlega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6443" y="1481138"/>
            <a:ext cx="6851113" cy="4525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500" dirty="0" smtClean="0"/>
              <a:t>Cuándo Llega?</a:t>
            </a:r>
            <a:endParaRPr lang="es-AR" sz="35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InfomapaGuiaSuperficie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9098" y="1481138"/>
            <a:ext cx="6685804" cy="4525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3500" dirty="0" smtClean="0"/>
              <a:t>Mediciones</a:t>
            </a:r>
            <a:endParaRPr lang="es-AR" sz="35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242918" y="1481328"/>
            <a:ext cx="8686800" cy="4525963"/>
          </a:xfrm>
        </p:spPr>
        <p:txBody>
          <a:bodyPr/>
          <a:lstStyle/>
          <a:p>
            <a:pPr lvl="0"/>
            <a:r>
              <a:rPr lang="es-AR" dirty="0" smtClean="0"/>
              <a:t>Herramientas para la entrada y manipulación de la información geográfica</a:t>
            </a:r>
          </a:p>
          <a:p>
            <a:pPr lvl="0">
              <a:lnSpc>
                <a:spcPct val="200000"/>
              </a:lnSpc>
            </a:pPr>
            <a:r>
              <a:rPr lang="es-AR" dirty="0" smtClean="0"/>
              <a:t>Sistema administrador de base de datos (DBMS)</a:t>
            </a:r>
          </a:p>
          <a:p>
            <a:pPr lvl="0">
              <a:lnSpc>
                <a:spcPct val="200000"/>
              </a:lnSpc>
            </a:pPr>
            <a:r>
              <a:rPr lang="es-AR" dirty="0" smtClean="0"/>
              <a:t>Herramientas de búsquedas geográficas</a:t>
            </a:r>
          </a:p>
          <a:p>
            <a:pPr lvl="0">
              <a:lnSpc>
                <a:spcPct val="200000"/>
              </a:lnSpc>
            </a:pPr>
            <a:r>
              <a:rPr lang="es-AR" dirty="0" smtClean="0"/>
              <a:t>Interfaz gráfica de usuario</a:t>
            </a:r>
            <a:endParaRPr lang="es-AR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Componentes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InfomapaGuiaCapas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95446"/>
            <a:ext cx="8229600" cy="4097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500" dirty="0" smtClean="0"/>
              <a:t>Capas</a:t>
            </a:r>
            <a:endParaRPr lang="es-AR" sz="35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3500" dirty="0" smtClean="0"/>
              <a:t>Capas</a:t>
            </a:r>
            <a:endParaRPr lang="es-AR" sz="3500" dirty="0"/>
          </a:p>
        </p:txBody>
      </p:sp>
      <p:pic>
        <p:nvPicPr>
          <p:cNvPr id="6" name="5 Marcador de contenido" descr="InfomapaGuiaCapas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77982"/>
            <a:ext cx="8229600" cy="4132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Importante herramienta de información tecnológica</a:t>
            </a:r>
          </a:p>
          <a:p>
            <a:r>
              <a:rPr lang="es-AR" dirty="0" smtClean="0"/>
              <a:t>Gran utilidad  para aplicaciones en casi todas las disciplinas y campos</a:t>
            </a:r>
          </a:p>
          <a:p>
            <a:r>
              <a:rPr lang="es-AR" smtClean="0"/>
              <a:t>Han estimulado </a:t>
            </a:r>
            <a:r>
              <a:rPr lang="es-AR" dirty="0" smtClean="0"/>
              <a:t>una nueva forma de resolver problemas, basándose en información geográfica</a:t>
            </a:r>
          </a:p>
          <a:p>
            <a:endParaRPr lang="es-AR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Conclusión		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¿Preguntas?</a:t>
            </a:r>
            <a:endParaRPr lang="es-AR" dirty="0"/>
          </a:p>
        </p:txBody>
      </p:sp>
      <p:pic>
        <p:nvPicPr>
          <p:cNvPr id="1026" name="Picture 2" descr="http://www.sergiocortes.es/.a/6a00e553a86dd188340120a6583c32970b-800wi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86050" y="1785926"/>
            <a:ext cx="3429024" cy="384748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Obtención de datos</a:t>
            </a:r>
            <a:endParaRPr lang="es-AR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785786" y="1500174"/>
            <a:ext cx="238125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86050" y="3429000"/>
            <a:ext cx="5214974" cy="263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5 CuadroTexto"/>
          <p:cNvSpPr txBox="1"/>
          <p:nvPr/>
        </p:nvSpPr>
        <p:spPr>
          <a:xfrm>
            <a:off x="3643306" y="6072206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Suelo</a:t>
            </a:r>
            <a:endParaRPr lang="es-AR" dirty="0"/>
          </a:p>
        </p:txBody>
      </p:sp>
      <p:sp>
        <p:nvSpPr>
          <p:cNvPr id="7" name="6 CuadroTexto"/>
          <p:cNvSpPr txBox="1"/>
          <p:nvPr/>
        </p:nvSpPr>
        <p:spPr>
          <a:xfrm>
            <a:off x="6429388" y="6072206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Árboles</a:t>
            </a:r>
            <a:endParaRPr lang="es-AR" dirty="0"/>
          </a:p>
        </p:txBody>
      </p:sp>
      <p:sp>
        <p:nvSpPr>
          <p:cNvPr id="8" name="7 CuadroTexto"/>
          <p:cNvSpPr txBox="1"/>
          <p:nvPr/>
        </p:nvSpPr>
        <p:spPr>
          <a:xfrm>
            <a:off x="4143372" y="2071678"/>
            <a:ext cx="3674404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s-AR" sz="2800" u="sng" dirty="0" smtClean="0"/>
              <a:t>Relevamiento LIDAR</a:t>
            </a:r>
            <a:endParaRPr lang="es-AR" sz="2800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sz="2500" dirty="0" err="1" smtClean="0"/>
              <a:t>InfoMapa</a:t>
            </a:r>
            <a:r>
              <a:rPr lang="es-AR" sz="2500" dirty="0" smtClean="0"/>
              <a:t> Rosario</a:t>
            </a:r>
          </a:p>
          <a:p>
            <a:r>
              <a:rPr lang="es-AR" sz="2500" dirty="0" smtClean="0"/>
              <a:t>SIG Agropecuario	</a:t>
            </a:r>
          </a:p>
          <a:p>
            <a:r>
              <a:rPr lang="es-AR" sz="2500" dirty="0" smtClean="0"/>
              <a:t>Taxista Virtual</a:t>
            </a:r>
          </a:p>
          <a:p>
            <a:r>
              <a:rPr lang="es-AR" sz="2500" dirty="0" err="1" smtClean="0"/>
              <a:t>Encontra</a:t>
            </a:r>
            <a:r>
              <a:rPr lang="es-AR" sz="2500" dirty="0" smtClean="0"/>
              <a:t> a tu Escuela</a:t>
            </a:r>
          </a:p>
          <a:p>
            <a:r>
              <a:rPr lang="es-AR" sz="2500" dirty="0" smtClean="0"/>
              <a:t>Mapa interactivo de la ciudad de Bs As</a:t>
            </a:r>
          </a:p>
          <a:p>
            <a:pPr>
              <a:buNone/>
            </a:pPr>
            <a:endParaRPr lang="es-AR" sz="2500" dirty="0" smtClean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dirty="0" smtClean="0"/>
              <a:t>Ejemplos de aplicaciones de SIG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571472" y="1428736"/>
            <a:ext cx="8115328" cy="500066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60000"/>
              </a:lnSpc>
            </a:pPr>
            <a:r>
              <a:rPr lang="es-AR" dirty="0" smtClean="0"/>
              <a:t>Catastro</a:t>
            </a:r>
          </a:p>
          <a:p>
            <a:pPr>
              <a:lnSpc>
                <a:spcPct val="160000"/>
              </a:lnSpc>
            </a:pPr>
            <a:r>
              <a:rPr lang="es-AR" dirty="0" smtClean="0"/>
              <a:t>Petróleo / Gas</a:t>
            </a:r>
          </a:p>
          <a:p>
            <a:pPr>
              <a:lnSpc>
                <a:spcPct val="160000"/>
              </a:lnSpc>
            </a:pPr>
            <a:r>
              <a:rPr lang="es-AR" dirty="0" smtClean="0"/>
              <a:t>Cartografía</a:t>
            </a:r>
          </a:p>
          <a:p>
            <a:pPr>
              <a:lnSpc>
                <a:spcPct val="160000"/>
              </a:lnSpc>
            </a:pPr>
            <a:r>
              <a:rPr lang="es-AR" dirty="0" smtClean="0"/>
              <a:t>Agricultura</a:t>
            </a:r>
          </a:p>
          <a:p>
            <a:pPr>
              <a:lnSpc>
                <a:spcPct val="160000"/>
              </a:lnSpc>
            </a:pPr>
            <a:r>
              <a:rPr lang="es-AR" dirty="0" smtClean="0"/>
              <a:t>Forestal</a:t>
            </a:r>
          </a:p>
          <a:p>
            <a:pPr>
              <a:lnSpc>
                <a:spcPct val="160000"/>
              </a:lnSpc>
            </a:pPr>
            <a:r>
              <a:rPr lang="es-AR" dirty="0" smtClean="0"/>
              <a:t>Minería</a:t>
            </a:r>
          </a:p>
          <a:p>
            <a:pPr>
              <a:lnSpc>
                <a:spcPct val="160000"/>
              </a:lnSpc>
            </a:pPr>
            <a:r>
              <a:rPr lang="es-AR" dirty="0" smtClean="0"/>
              <a:t>Análisis del crimen</a:t>
            </a:r>
          </a:p>
          <a:p>
            <a:pPr>
              <a:lnSpc>
                <a:spcPct val="160000"/>
              </a:lnSpc>
            </a:pPr>
            <a:r>
              <a:rPr lang="es-AR" dirty="0" err="1" smtClean="0"/>
              <a:t>Geomarketing</a:t>
            </a:r>
            <a:endParaRPr lang="es-AR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dirty="0" smtClean="0"/>
              <a:t>Aplicaciones de técnicas de minería de datos a SIG</a:t>
            </a:r>
            <a:endParaRPr lang="es-A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2066" y="1428736"/>
            <a:ext cx="832713" cy="766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14810" y="1571612"/>
            <a:ext cx="615460" cy="952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00628" y="2500306"/>
            <a:ext cx="1245737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29058" y="2857496"/>
            <a:ext cx="881052" cy="881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000628" y="3500438"/>
            <a:ext cx="926132" cy="862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071934" y="4214818"/>
            <a:ext cx="869411" cy="742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072066" y="4572008"/>
            <a:ext cx="781692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000496" y="5143512"/>
            <a:ext cx="1012276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dirty="0" smtClean="0"/>
              <a:t>Análisis del crimen (Agrupamiento)</a:t>
            </a:r>
            <a:endParaRPr lang="es-AR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71604" y="1571612"/>
            <a:ext cx="6270299" cy="44414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Petróleo / Gas</a:t>
            </a:r>
            <a:endParaRPr lang="es-AR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71472" y="1428736"/>
            <a:ext cx="3929070" cy="3038481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perspectiveHeroicExtremeRightFacing"/>
            <a:lightRig rig="threePt" dir="t"/>
          </a:scene3d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71802" y="2571744"/>
            <a:ext cx="3571880" cy="2744394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perspectiveHeroicExtremeRightFacing"/>
            <a:lightRig rig="threePt" dir="t"/>
          </a:scene3d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5008" y="3786190"/>
            <a:ext cx="3162300" cy="2381250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perspectiveHeroicExtremeRightFacing"/>
            <a:lightRig rig="threePt" dir="t"/>
          </a:scene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Localización de hoteles(Árbol)</a:t>
            </a:r>
            <a:endParaRPr lang="es-A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357298"/>
            <a:ext cx="7079275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rencia">
  <a:themeElements>
    <a:clrScheme name="Concurrencia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urrencia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urrenc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558</TotalTime>
  <Words>752</Words>
  <Application>Microsoft Office PowerPoint</Application>
  <PresentationFormat>Presentación en pantalla (4:3)</PresentationFormat>
  <Paragraphs>261</Paragraphs>
  <Slides>33</Slides>
  <Notes>6</Notes>
  <HiddenSlides>20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4" baseType="lpstr">
      <vt:lpstr>Concurrencia</vt:lpstr>
      <vt:lpstr>Sistema de Información Geográfica (S.I.G.)</vt:lpstr>
      <vt:lpstr>¿Qué es S.I.G. ?</vt:lpstr>
      <vt:lpstr>Componentes</vt:lpstr>
      <vt:lpstr>Obtención de datos</vt:lpstr>
      <vt:lpstr>Ejemplos de aplicaciones de SIG</vt:lpstr>
      <vt:lpstr>Aplicaciones de técnicas de minería de datos a SIG</vt:lpstr>
      <vt:lpstr>Análisis del crimen (Agrupamiento)</vt:lpstr>
      <vt:lpstr>Petróleo / Gas</vt:lpstr>
      <vt:lpstr>Localización de hoteles(Árbol)</vt:lpstr>
      <vt:lpstr>Evaluación forestal (Serie de tiempo)</vt:lpstr>
      <vt:lpstr>Datos Geoespaciales(Redes neuronales)</vt:lpstr>
      <vt:lpstr>Mapa Interactivo de Bs.As.</vt:lpstr>
      <vt:lpstr>Funcionalidades</vt:lpstr>
      <vt:lpstr>Información de calles</vt:lpstr>
      <vt:lpstr>Funcionalidades</vt:lpstr>
      <vt:lpstr>Datos de la parcela</vt:lpstr>
      <vt:lpstr>Mapas temáticos</vt:lpstr>
      <vt:lpstr>Código de Planeamiento Urbano</vt:lpstr>
      <vt:lpstr>Zonas de carga y descarga</vt:lpstr>
      <vt:lpstr>Accesibilidad</vt:lpstr>
      <vt:lpstr>InfoMapa – Rosario Guía</vt:lpstr>
      <vt:lpstr>InfoMapa – Rosario Urbana</vt:lpstr>
      <vt:lpstr>Direcciones e Intersecciones</vt:lpstr>
      <vt:lpstr>Direcciones e Intersecciones (Vista Satelital 2011)</vt:lpstr>
      <vt:lpstr>Bares y Pizzerías</vt:lpstr>
      <vt:lpstr>Zona WiFi</vt:lpstr>
      <vt:lpstr>Cómo Llego?</vt:lpstr>
      <vt:lpstr>Cuándo Llega?</vt:lpstr>
      <vt:lpstr>Mediciones</vt:lpstr>
      <vt:lpstr>Capas</vt:lpstr>
      <vt:lpstr>Capas</vt:lpstr>
      <vt:lpstr>Conclusión  </vt:lpstr>
      <vt:lpstr>¿Preguntas?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Información Geográfica (G.I.S.)</dc:title>
  <dc:creator>Nico</dc:creator>
  <cp:lastModifiedBy>Propietario</cp:lastModifiedBy>
  <cp:revision>84</cp:revision>
  <dcterms:created xsi:type="dcterms:W3CDTF">2011-09-15T19:14:51Z</dcterms:created>
  <dcterms:modified xsi:type="dcterms:W3CDTF">2011-11-04T22:52:38Z</dcterms:modified>
</cp:coreProperties>
</file>